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983" r:id="rId2"/>
    <p:sldId id="1000" r:id="rId3"/>
    <p:sldId id="98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4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F94E67-E5B9-ECC1-9464-C4F75A43F2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7101958-0AD1-940A-EAB1-EBCCDAA202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25AB88E-A7D5-17FC-9050-6C6890FE86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BA77-2EA8-4A8C-B7F0-1C2B27B4B945}" type="datetimeFigureOut">
              <a:rPr lang="en-GB" smtClean="0"/>
              <a:t>07/12/2023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CAAA104-2B36-4FF3-2EDE-961B018CE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7304C5-D343-36E5-938D-4ECB12973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331F-8AFA-4F7E-9ECA-600A4260E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666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5841DD-FAD9-2CC3-7029-28C38BFCB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2F7B03F-2509-3609-5D98-541D51E4CE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A6532D8-5C75-48A2-9DEA-02BB96D270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BA77-2EA8-4A8C-B7F0-1C2B27B4B945}" type="datetimeFigureOut">
              <a:rPr lang="en-GB" smtClean="0"/>
              <a:t>07/12/2023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988EEC-5993-294E-ECFE-7FC9AB9D4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AC249C-F4F6-24CB-B148-B59A33CA1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331F-8AFA-4F7E-9ECA-600A4260E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2977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B6D9D88-B6C3-2E5F-7CF9-76F0BA269E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D61ADFC-38AD-CFBF-8840-0D32A70F81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5872AF-E5C3-8C85-63E9-419D4E570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BA77-2EA8-4A8C-B7F0-1C2B27B4B945}" type="datetimeFigureOut">
              <a:rPr lang="en-GB" smtClean="0"/>
              <a:t>07/12/2023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42E54EC-3153-2C8D-6889-7E1246A33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A486A12-9683-975F-EFF9-5B38E5F6B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331F-8AFA-4F7E-9ECA-600A4260E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3778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5FFCBD-1F14-650D-1046-C837BE898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3C06FE-BF22-8E09-92AD-5ADB141310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1EFEF65-B75B-ED73-90AC-04166E1A5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BA77-2EA8-4A8C-B7F0-1C2B27B4B945}" type="datetimeFigureOut">
              <a:rPr lang="en-GB" smtClean="0"/>
              <a:t>07/12/2023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C1D793-3AE0-C516-DD3A-01D797687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400021-18D6-DFC8-848E-7DDD47943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331F-8AFA-4F7E-9ECA-600A4260E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0222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5CD46C-CCA9-7A1D-214D-D37D7D6DB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9C97D2C-5208-5256-5636-98A75B8C67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444C56C-6DC5-0E36-2F9E-5CC70F836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BA77-2EA8-4A8C-B7F0-1C2B27B4B945}" type="datetimeFigureOut">
              <a:rPr lang="en-GB" smtClean="0"/>
              <a:t>07/12/2023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D6D865-63AB-2E7D-2F7F-86AA03039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F55441-E5B5-3431-8057-A56A37A45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331F-8AFA-4F7E-9ECA-600A4260E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9044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EA07CA-8AD0-6CE7-AAE2-40867D742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96F597-F9BA-6109-5805-7817B1EDCC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F217291-89F7-3941-F039-7E4D32B7F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863ACC4-1E35-6530-82C2-F2FB7028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BA77-2EA8-4A8C-B7F0-1C2B27B4B945}" type="datetimeFigureOut">
              <a:rPr lang="en-GB" smtClean="0"/>
              <a:t>07/12/2023</a:t>
            </a:fld>
            <a:endParaRPr lang="en-GB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2CAF498-ED54-2EF6-1390-B26194238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AA7311D-7498-308A-A670-044FFAE45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331F-8AFA-4F7E-9ECA-600A4260E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954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944E0F-F661-54E3-4928-FC8C45A4D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5EC0CB8-AD61-670F-2A91-93EB6D45E0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AC5AE32-9A70-6D1D-2C91-D599B5D7ED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CF1CA40-EBAC-DE0A-15C5-A4AAF6CDDE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80F2420-422C-1067-C663-D384AE2337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040D1B7-2B05-79BD-AB16-043495DA2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BA77-2EA8-4A8C-B7F0-1C2B27B4B945}" type="datetimeFigureOut">
              <a:rPr lang="en-GB" smtClean="0"/>
              <a:t>07/12/2023</a:t>
            </a:fld>
            <a:endParaRPr lang="en-GB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2BE66E3-30A7-FA4B-725C-718E1DD00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3A045C8-81A8-AC0B-78F3-B36899E61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331F-8AFA-4F7E-9ECA-600A4260E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7062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3226EF-2F95-9695-BA58-10DD627A1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EBA2BD4-9B73-B6FA-A01B-D740FB0CE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BA77-2EA8-4A8C-B7F0-1C2B27B4B945}" type="datetimeFigureOut">
              <a:rPr lang="en-GB" smtClean="0"/>
              <a:t>07/12/2023</a:t>
            </a:fld>
            <a:endParaRPr lang="en-GB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E78418D-9DF9-0F5D-D8B9-DFC810230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580F9E6-74DE-F44B-A65C-A58F208EA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331F-8AFA-4F7E-9ECA-600A4260E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3263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8E89245-4177-47AB-4F1E-5B05D526F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BA77-2EA8-4A8C-B7F0-1C2B27B4B945}" type="datetimeFigureOut">
              <a:rPr lang="en-GB" smtClean="0"/>
              <a:t>07/12/2023</a:t>
            </a:fld>
            <a:endParaRPr lang="en-GB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87F2E38-D277-0B4D-199B-5C85936C7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9F4CB54-DF00-0D24-4721-AB455E617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331F-8AFA-4F7E-9ECA-600A4260E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9618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229CC1-6C71-807E-DD9F-90AD38634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0F019F6-72A9-257B-42FC-60C3B49DE8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C007AE5-AF81-5DAF-C32C-2E50EDB63E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D7363E4-C252-A2FB-CDDD-02BD3A1DE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BA77-2EA8-4A8C-B7F0-1C2B27B4B945}" type="datetimeFigureOut">
              <a:rPr lang="en-GB" smtClean="0"/>
              <a:t>07/12/2023</a:t>
            </a:fld>
            <a:endParaRPr lang="en-GB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96F72AE-1315-C0A2-3ED7-0E27B1565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C243C0-91C7-EC8D-AF78-964F92BE9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331F-8AFA-4F7E-9ECA-600A4260E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6952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9575A0-0D84-0BE4-0D2E-6B9F3B983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8B88F8B-5C9A-D306-264B-7501B34F5B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0D3C26-76C0-5A6B-1ADD-F9F917022A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FE6BA83-43B7-433A-E4FE-0B419EF30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BA77-2EA8-4A8C-B7F0-1C2B27B4B945}" type="datetimeFigureOut">
              <a:rPr lang="en-GB" smtClean="0"/>
              <a:t>07/12/2023</a:t>
            </a:fld>
            <a:endParaRPr lang="en-GB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D9904DA-66D4-D2FE-A9BE-C6F4D2ED7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82A523-A8F6-211C-970D-E1BA19D52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A331F-8AFA-4F7E-9ECA-600A4260E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3197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A37C5C8-B8D4-6597-6BBF-87A2BB0A5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70F6CB3-5D72-4119-345B-7B2D620478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4A85829-2BDD-0970-A30A-8A716B397E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EBA77-2EA8-4A8C-B7F0-1C2B27B4B945}" type="datetimeFigureOut">
              <a:rPr lang="en-GB" smtClean="0"/>
              <a:t>07/12/2023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114A088-09DA-2935-7054-6555872D40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9CDE89-229B-A18B-B9A2-76C12666DC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A331F-8AFA-4F7E-9ECA-600A4260E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1322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tif"/><Relationship Id="rId4" Type="http://schemas.openxmlformats.org/officeDocument/2006/relationships/image" Target="../media/image2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7" Type="http://schemas.openxmlformats.org/officeDocument/2006/relationships/image" Target="../media/image14.jpg"/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tif"/><Relationship Id="rId5" Type="http://schemas.openxmlformats.org/officeDocument/2006/relationships/image" Target="../media/image12.jpg"/><Relationship Id="rId4" Type="http://schemas.openxmlformats.org/officeDocument/2006/relationships/image" Target="../media/image1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2B149A-A321-45F2-B216-A83D90CD3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2542309" cy="1325563"/>
          </a:xfrm>
        </p:spPr>
        <p:txBody>
          <a:bodyPr/>
          <a:lstStyle/>
          <a:p>
            <a:r>
              <a:rPr lang="en-GB" dirty="0">
                <a:latin typeface="+mn-lt"/>
              </a:rPr>
              <a:t>Figure 1B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A2A6B08-E103-49EB-B217-EE9FE672BAD5}"/>
              </a:ext>
            </a:extLst>
          </p:cNvPr>
          <p:cNvGrpSpPr/>
          <p:nvPr/>
        </p:nvGrpSpPr>
        <p:grpSpPr>
          <a:xfrm>
            <a:off x="440751" y="1852892"/>
            <a:ext cx="4799233" cy="1375669"/>
            <a:chOff x="466509" y="2625625"/>
            <a:chExt cx="4799233" cy="1375669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34910CAB-BDCF-4695-89F0-E328896F5BAD}"/>
                </a:ext>
              </a:extLst>
            </p:cNvPr>
            <p:cNvGrpSpPr/>
            <p:nvPr/>
          </p:nvGrpSpPr>
          <p:grpSpPr>
            <a:xfrm>
              <a:off x="466509" y="2625625"/>
              <a:ext cx="4799233" cy="1375669"/>
              <a:chOff x="466509" y="2625625"/>
              <a:chExt cx="4799233" cy="1375669"/>
            </a:xfrm>
          </p:grpSpPr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184A3E40-1FC7-403D-BD18-6FAED06418BF}"/>
                  </a:ext>
                </a:extLst>
              </p:cNvPr>
              <p:cNvGrpSpPr/>
              <p:nvPr/>
            </p:nvGrpSpPr>
            <p:grpSpPr>
              <a:xfrm>
                <a:off x="466509" y="2644429"/>
                <a:ext cx="4799233" cy="1356865"/>
                <a:chOff x="466509" y="2644429"/>
                <a:chExt cx="4799233" cy="1356865"/>
              </a:xfrm>
            </p:grpSpPr>
            <p:cxnSp>
              <p:nvCxnSpPr>
                <p:cNvPr id="9" name="直接连接符 8">
                  <a:extLst>
                    <a:ext uri="{FF2B5EF4-FFF2-40B4-BE49-F238E27FC236}">
                      <a16:creationId xmlns:a16="http://schemas.microsoft.com/office/drawing/2014/main" id="{93F6AAB0-0123-47CC-AC27-BD0A950A38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01218" y="2792580"/>
                  <a:ext cx="24141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0" name="文本框 9">
                  <a:extLst>
                    <a:ext uri="{FF2B5EF4-FFF2-40B4-BE49-F238E27FC236}">
                      <a16:creationId xmlns:a16="http://schemas.microsoft.com/office/drawing/2014/main" id="{1372DFDD-9DA7-44DE-A06A-8B426A743A14}"/>
                    </a:ext>
                  </a:extLst>
                </p:cNvPr>
                <p:cNvSpPr txBox="1"/>
                <p:nvPr/>
              </p:nvSpPr>
              <p:spPr>
                <a:xfrm>
                  <a:off x="466509" y="2644429"/>
                  <a:ext cx="634709" cy="2666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99</a:t>
                  </a:r>
                  <a:r>
                    <a:rPr lang="en-US" altLang="zh-CN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kDa</a:t>
                  </a:r>
                  <a:endParaRPr lang="en-GB" sz="12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2CFED29A-7014-44D3-BF2B-4BA1D9C04F89}"/>
                    </a:ext>
                  </a:extLst>
                </p:cNvPr>
                <p:cNvSpPr txBox="1"/>
                <p:nvPr/>
              </p:nvSpPr>
              <p:spPr>
                <a:xfrm>
                  <a:off x="4022978" y="2657794"/>
                  <a:ext cx="993578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200" b="1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Adgrf1</a:t>
                  </a:r>
                  <a:endParaRPr lang="en-GB" sz="1200" b="1" i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12" name="直接连接符 11">
                  <a:extLst>
                    <a:ext uri="{FF2B5EF4-FFF2-40B4-BE49-F238E27FC236}">
                      <a16:creationId xmlns:a16="http://schemas.microsoft.com/office/drawing/2014/main" id="{DE98E23C-8769-42C0-B4ED-2292DA76E6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01218" y="3283217"/>
                  <a:ext cx="24141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D6B7483E-5BA1-44DB-B281-D6F4751B3024}"/>
                    </a:ext>
                  </a:extLst>
                </p:cNvPr>
                <p:cNvSpPr txBox="1"/>
                <p:nvPr/>
              </p:nvSpPr>
              <p:spPr>
                <a:xfrm>
                  <a:off x="466509" y="3141538"/>
                  <a:ext cx="654943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43kDa</a:t>
                  </a:r>
                  <a:endParaRPr lang="en-GB" sz="12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" name="文本框 13">
                  <a:extLst>
                    <a:ext uri="{FF2B5EF4-FFF2-40B4-BE49-F238E27FC236}">
                      <a16:creationId xmlns:a16="http://schemas.microsoft.com/office/drawing/2014/main" id="{402B87A2-9740-4E48-8CB7-CCF3ADDDBFD0}"/>
                    </a:ext>
                  </a:extLst>
                </p:cNvPr>
                <p:cNvSpPr txBox="1"/>
                <p:nvPr/>
              </p:nvSpPr>
              <p:spPr>
                <a:xfrm>
                  <a:off x="4025774" y="3141538"/>
                  <a:ext cx="1239968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l-GR" sz="1200" b="1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β</a:t>
                  </a:r>
                  <a:r>
                    <a:rPr lang="en-GB" sz="1200" b="1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-actin</a:t>
                  </a:r>
                </a:p>
              </p:txBody>
            </p:sp>
            <p:sp>
              <p:nvSpPr>
                <p:cNvPr id="19" name="文本框 18">
                  <a:extLst>
                    <a:ext uri="{FF2B5EF4-FFF2-40B4-BE49-F238E27FC236}">
                      <a16:creationId xmlns:a16="http://schemas.microsoft.com/office/drawing/2014/main" id="{1E099B27-E9AB-448A-9EDA-EE414EE41662}"/>
                    </a:ext>
                  </a:extLst>
                </p:cNvPr>
                <p:cNvSpPr txBox="1"/>
                <p:nvPr/>
              </p:nvSpPr>
              <p:spPr>
                <a:xfrm rot="18900000">
                  <a:off x="1059338" y="3574795"/>
                  <a:ext cx="551753" cy="3005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>
                    <a:lnSpc>
                      <a:spcPct val="125000"/>
                    </a:lnSpc>
                  </a:pPr>
                  <a:r>
                    <a:rPr lang="en-GB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Liver</a:t>
                  </a:r>
                </a:p>
              </p:txBody>
            </p:sp>
            <p:sp>
              <p:nvSpPr>
                <p:cNvPr id="35" name="文本框 34">
                  <a:extLst>
                    <a:ext uri="{FF2B5EF4-FFF2-40B4-BE49-F238E27FC236}">
                      <a16:creationId xmlns:a16="http://schemas.microsoft.com/office/drawing/2014/main" id="{BA291F9E-3B0E-42C4-8B45-B2774EFCF07F}"/>
                    </a:ext>
                  </a:extLst>
                </p:cNvPr>
                <p:cNvSpPr txBox="1"/>
                <p:nvPr/>
              </p:nvSpPr>
              <p:spPr>
                <a:xfrm rot="18900000">
                  <a:off x="1267960" y="3619514"/>
                  <a:ext cx="697627" cy="3005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>
                    <a:lnSpc>
                      <a:spcPct val="125000"/>
                    </a:lnSpc>
                  </a:pPr>
                  <a:r>
                    <a:rPr lang="en-GB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Kidney</a:t>
                  </a:r>
                </a:p>
              </p:txBody>
            </p:sp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id="{8EE2C7A7-87E4-4BC4-970C-3A5AD987D00B}"/>
                    </a:ext>
                  </a:extLst>
                </p:cNvPr>
                <p:cNvSpPr txBox="1"/>
                <p:nvPr/>
              </p:nvSpPr>
              <p:spPr>
                <a:xfrm rot="18900000">
                  <a:off x="1874012" y="3566712"/>
                  <a:ext cx="562976" cy="3005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>
                    <a:lnSpc>
                      <a:spcPct val="125000"/>
                    </a:lnSpc>
                  </a:pPr>
                  <a:r>
                    <a:rPr lang="en-GB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Lung</a:t>
                  </a:r>
                </a:p>
              </p:txBody>
            </p:sp>
            <p:sp>
              <p:nvSpPr>
                <p:cNvPr id="37" name="文本框 36">
                  <a:extLst>
                    <a:ext uri="{FF2B5EF4-FFF2-40B4-BE49-F238E27FC236}">
                      <a16:creationId xmlns:a16="http://schemas.microsoft.com/office/drawing/2014/main" id="{6AFECAB9-4F04-4E00-A539-7C6E78BD6D67}"/>
                    </a:ext>
                  </a:extLst>
                </p:cNvPr>
                <p:cNvSpPr txBox="1"/>
                <p:nvPr/>
              </p:nvSpPr>
              <p:spPr>
                <a:xfrm rot="18900000">
                  <a:off x="1894920" y="3700763"/>
                  <a:ext cx="865943" cy="3005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>
                    <a:lnSpc>
                      <a:spcPct val="125000"/>
                    </a:lnSpc>
                  </a:pPr>
                  <a:r>
                    <a:rPr lang="en-GB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Pancreas</a:t>
                  </a:r>
                </a:p>
              </p:txBody>
            </p:sp>
            <p:sp>
              <p:nvSpPr>
                <p:cNvPr id="38" name="文本框 37">
                  <a:extLst>
                    <a:ext uri="{FF2B5EF4-FFF2-40B4-BE49-F238E27FC236}">
                      <a16:creationId xmlns:a16="http://schemas.microsoft.com/office/drawing/2014/main" id="{A3BA70B7-F601-4947-A77B-555D0B4AB9D3}"/>
                    </a:ext>
                  </a:extLst>
                </p:cNvPr>
                <p:cNvSpPr txBox="1"/>
                <p:nvPr/>
              </p:nvSpPr>
              <p:spPr>
                <a:xfrm rot="18900000">
                  <a:off x="2210296" y="3668544"/>
                  <a:ext cx="833883" cy="3005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>
                    <a:lnSpc>
                      <a:spcPct val="125000"/>
                    </a:lnSpc>
                  </a:pPr>
                  <a:r>
                    <a:rPr lang="en-GB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Stomach</a:t>
                  </a:r>
                </a:p>
              </p:txBody>
            </p:sp>
            <p:sp>
              <p:nvSpPr>
                <p:cNvPr id="41" name="文本框 40">
                  <a:extLst>
                    <a:ext uri="{FF2B5EF4-FFF2-40B4-BE49-F238E27FC236}">
                      <a16:creationId xmlns:a16="http://schemas.microsoft.com/office/drawing/2014/main" id="{8DF5D6D1-0578-48D6-81AA-8D65D1A1FBB4}"/>
                    </a:ext>
                  </a:extLst>
                </p:cNvPr>
                <p:cNvSpPr txBox="1"/>
                <p:nvPr/>
              </p:nvSpPr>
              <p:spPr>
                <a:xfrm rot="18900000">
                  <a:off x="2501180" y="3684328"/>
                  <a:ext cx="819456" cy="3005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>
                    <a:lnSpc>
                      <a:spcPct val="125000"/>
                    </a:lnSpc>
                  </a:pPr>
                  <a:r>
                    <a:rPr lang="en-GB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D. Colon</a:t>
                  </a:r>
                </a:p>
              </p:txBody>
            </p:sp>
            <p:sp>
              <p:nvSpPr>
                <p:cNvPr id="42" name="文本框 41">
                  <a:extLst>
                    <a:ext uri="{FF2B5EF4-FFF2-40B4-BE49-F238E27FC236}">
                      <a16:creationId xmlns:a16="http://schemas.microsoft.com/office/drawing/2014/main" id="{B03DBCAD-BBCE-46BA-B0E6-8E801EC953EC}"/>
                    </a:ext>
                  </a:extLst>
                </p:cNvPr>
                <p:cNvSpPr txBox="1"/>
                <p:nvPr/>
              </p:nvSpPr>
              <p:spPr>
                <a:xfrm rot="18900000">
                  <a:off x="2896410" y="3647157"/>
                  <a:ext cx="705642" cy="3005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>
                    <a:lnSpc>
                      <a:spcPct val="125000"/>
                    </a:lnSpc>
                  </a:pPr>
                  <a:r>
                    <a:rPr lang="en-GB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Muscle</a:t>
                  </a:r>
                </a:p>
              </p:txBody>
            </p:sp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id="{7DBD88E3-50C5-4FD9-A818-B37AC28FECA6}"/>
                    </a:ext>
                  </a:extLst>
                </p:cNvPr>
                <p:cNvSpPr txBox="1"/>
                <p:nvPr/>
              </p:nvSpPr>
              <p:spPr>
                <a:xfrm rot="18900000">
                  <a:off x="3261140" y="3634878"/>
                  <a:ext cx="618439" cy="3005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>
                    <a:lnSpc>
                      <a:spcPct val="125000"/>
                    </a:lnSpc>
                  </a:pPr>
                  <a:r>
                    <a:rPr lang="en-GB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EWAT</a:t>
                  </a:r>
                </a:p>
              </p:txBody>
            </p:sp>
          </p:grpSp>
          <p:pic>
            <p:nvPicPr>
              <p:cNvPr id="31" name="图片 30" descr="图片包含 游戏机, 雨&#10;&#10;描述已自动生成">
                <a:extLst>
                  <a:ext uri="{FF2B5EF4-FFF2-40B4-BE49-F238E27FC236}">
                    <a16:creationId xmlns:a16="http://schemas.microsoft.com/office/drawing/2014/main" id="{223F9039-9981-4302-BB97-6C162A47BF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614" t="10408" r="10744" b="76475"/>
              <a:stretch/>
            </p:blipFill>
            <p:spPr>
              <a:xfrm>
                <a:off x="1349827" y="2625625"/>
                <a:ext cx="2673151" cy="350218"/>
              </a:xfrm>
              <a:prstGeom prst="rect">
                <a:avLst/>
              </a:prstGeom>
              <a:ln w="25400">
                <a:solidFill>
                  <a:schemeClr val="tx1"/>
                </a:solidFill>
              </a:ln>
            </p:spPr>
          </p:pic>
          <p:pic>
            <p:nvPicPr>
              <p:cNvPr id="32" name="图片 31" descr="图片包含 牙刷, 玻璃, 食物, 桌子&#10;&#10;描述已自动生成">
                <a:extLst>
                  <a:ext uri="{FF2B5EF4-FFF2-40B4-BE49-F238E27FC236}">
                    <a16:creationId xmlns:a16="http://schemas.microsoft.com/office/drawing/2014/main" id="{7483E693-50FF-4F4B-AC70-700365095DC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061" t="40736" r="13801" b="48207"/>
              <a:stretch/>
            </p:blipFill>
            <p:spPr>
              <a:xfrm>
                <a:off x="1342631" y="3136673"/>
                <a:ext cx="2680683" cy="318459"/>
              </a:xfrm>
              <a:prstGeom prst="rect">
                <a:avLst/>
              </a:prstGeom>
              <a:ln w="25400">
                <a:solidFill>
                  <a:schemeClr val="tx1"/>
                </a:solidFill>
              </a:ln>
            </p:spPr>
          </p:pic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9D2F0B8-4F6D-47B3-8FAC-8A0F5245EB67}"/>
                </a:ext>
              </a:extLst>
            </p:cNvPr>
            <p:cNvSpPr txBox="1"/>
            <p:nvPr/>
          </p:nvSpPr>
          <p:spPr>
            <a:xfrm rot="18900000">
              <a:off x="1592393" y="3615263"/>
              <a:ext cx="577402" cy="300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Brain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66D19B1-A754-3CBB-27C0-7DA335480784}"/>
              </a:ext>
            </a:extLst>
          </p:cNvPr>
          <p:cNvGrpSpPr/>
          <p:nvPr/>
        </p:nvGrpSpPr>
        <p:grpSpPr>
          <a:xfrm>
            <a:off x="5012996" y="462249"/>
            <a:ext cx="4005966" cy="2593848"/>
            <a:chOff x="5012996" y="462249"/>
            <a:chExt cx="4005966" cy="2593848"/>
          </a:xfrm>
        </p:grpSpPr>
        <p:pic>
          <p:nvPicPr>
            <p:cNvPr id="4" name="图片 3" descr="图片包含 游戏机, 雨&#10;&#10;描述已自动生成">
              <a:extLst>
                <a:ext uri="{FF2B5EF4-FFF2-40B4-BE49-F238E27FC236}">
                  <a16:creationId xmlns:a16="http://schemas.microsoft.com/office/drawing/2014/main" id="{C7F45456-C97B-4A22-86BF-2F54CAB2B5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81986" y="462249"/>
              <a:ext cx="3236976" cy="2593848"/>
            </a:xfrm>
            <a:prstGeom prst="rect">
              <a:avLst/>
            </a:prstGeom>
          </p:spPr>
        </p:pic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63AB43E0-E2E5-2DF5-77DF-F66DDAC6A493}"/>
                </a:ext>
              </a:extLst>
            </p:cNvPr>
            <p:cNvCxnSpPr>
              <a:cxnSpLocks/>
            </p:cNvCxnSpPr>
            <p:nvPr/>
          </p:nvCxnSpPr>
          <p:spPr>
            <a:xfrm>
              <a:off x="5921782" y="889709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98273EC-B43F-52BB-4157-27CFCC17021A}"/>
                </a:ext>
              </a:extLst>
            </p:cNvPr>
            <p:cNvSpPr txBox="1"/>
            <p:nvPr/>
          </p:nvSpPr>
          <p:spPr>
            <a:xfrm>
              <a:off x="5012996" y="714507"/>
              <a:ext cx="7911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100kDa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C7FBFE21-EF2C-CD10-9DFB-219964AF8EE7}"/>
                </a:ext>
              </a:extLst>
            </p:cNvPr>
            <p:cNvCxnSpPr>
              <a:cxnSpLocks/>
            </p:cNvCxnSpPr>
            <p:nvPr/>
          </p:nvCxnSpPr>
          <p:spPr>
            <a:xfrm>
              <a:off x="5924511" y="1099689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95FBA3C-4056-20CE-C690-8A743D939693}"/>
                </a:ext>
              </a:extLst>
            </p:cNvPr>
            <p:cNvSpPr txBox="1"/>
            <p:nvPr/>
          </p:nvSpPr>
          <p:spPr>
            <a:xfrm>
              <a:off x="5012996" y="918787"/>
              <a:ext cx="7911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75kDa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5F9DAEFC-7B8A-6CA7-B2B5-FC89189CEBC3}"/>
              </a:ext>
            </a:extLst>
          </p:cNvPr>
          <p:cNvGrpSpPr/>
          <p:nvPr/>
        </p:nvGrpSpPr>
        <p:grpSpPr>
          <a:xfrm>
            <a:off x="5130594" y="3046076"/>
            <a:ext cx="4342032" cy="3191654"/>
            <a:chOff x="5130594" y="3046076"/>
            <a:chExt cx="4342032" cy="3191654"/>
          </a:xfrm>
        </p:grpSpPr>
        <p:pic>
          <p:nvPicPr>
            <p:cNvPr id="15" name="图片 14" descr="图片包含 牙刷, 玻璃, 食物, 桌子&#10;&#10;描述已自动生成">
              <a:extLst>
                <a:ext uri="{FF2B5EF4-FFF2-40B4-BE49-F238E27FC236}">
                  <a16:creationId xmlns:a16="http://schemas.microsoft.com/office/drawing/2014/main" id="{117FC629-0318-4199-964A-32212A55C5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3903" y="3046076"/>
              <a:ext cx="3988723" cy="3191654"/>
            </a:xfrm>
            <a:prstGeom prst="rect">
              <a:avLst/>
            </a:prstGeom>
          </p:spPr>
        </p:pic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C99A9707-2BE2-BAFB-9231-8F5B6871027F}"/>
                </a:ext>
              </a:extLst>
            </p:cNvPr>
            <p:cNvCxnSpPr>
              <a:cxnSpLocks/>
            </p:cNvCxnSpPr>
            <p:nvPr/>
          </p:nvCxnSpPr>
          <p:spPr>
            <a:xfrm>
              <a:off x="5841876" y="4582980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25A42A6-90B7-289E-21F4-35E3640E0F3F}"/>
                </a:ext>
              </a:extLst>
            </p:cNvPr>
            <p:cNvSpPr txBox="1"/>
            <p:nvPr/>
          </p:nvSpPr>
          <p:spPr>
            <a:xfrm>
              <a:off x="5130594" y="4444480"/>
              <a:ext cx="7911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37kDa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6D24E5D0-D0E0-A483-2884-7E109879C4E4}"/>
                </a:ext>
              </a:extLst>
            </p:cNvPr>
            <p:cNvCxnSpPr>
              <a:cxnSpLocks/>
            </p:cNvCxnSpPr>
            <p:nvPr/>
          </p:nvCxnSpPr>
          <p:spPr>
            <a:xfrm>
              <a:off x="5852205" y="4238521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3549B0BE-91BD-1553-5232-35CBD9F54264}"/>
                </a:ext>
              </a:extLst>
            </p:cNvPr>
            <p:cNvCxnSpPr>
              <a:cxnSpLocks/>
            </p:cNvCxnSpPr>
            <p:nvPr/>
          </p:nvCxnSpPr>
          <p:spPr>
            <a:xfrm>
              <a:off x="5854586" y="5129109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050319E-6466-3293-36F3-B4FE0C567B4C}"/>
                </a:ext>
              </a:extLst>
            </p:cNvPr>
            <p:cNvSpPr txBox="1"/>
            <p:nvPr/>
          </p:nvSpPr>
          <p:spPr>
            <a:xfrm>
              <a:off x="5130594" y="4100021"/>
              <a:ext cx="7911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50kDa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4EC49BC-28F9-49CD-6000-8369375F6D27}"/>
                </a:ext>
              </a:extLst>
            </p:cNvPr>
            <p:cNvSpPr txBox="1"/>
            <p:nvPr/>
          </p:nvSpPr>
          <p:spPr>
            <a:xfrm>
              <a:off x="5130594" y="4971320"/>
              <a:ext cx="7911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25kDa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B8ABCD0A-6FB0-86D5-7336-9614314F99B6}"/>
              </a:ext>
            </a:extLst>
          </p:cNvPr>
          <p:cNvSpPr txBox="1"/>
          <p:nvPr/>
        </p:nvSpPr>
        <p:spPr>
          <a:xfrm>
            <a:off x="9220944" y="4147002"/>
            <a:ext cx="1239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-actin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D5E2746C-AA9F-A41A-0676-11455E8A0A18}"/>
              </a:ext>
            </a:extLst>
          </p:cNvPr>
          <p:cNvSpPr txBox="1"/>
          <p:nvPr/>
        </p:nvSpPr>
        <p:spPr>
          <a:xfrm>
            <a:off x="9233746" y="728185"/>
            <a:ext cx="1227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Adgrf1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761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照片, 游戏机, 桌子, 飞机&#10;&#10;描述已自动生成">
            <a:extLst>
              <a:ext uri="{FF2B5EF4-FFF2-40B4-BE49-F238E27FC236}">
                <a16:creationId xmlns:a16="http://schemas.microsoft.com/office/drawing/2014/main" id="{1D52CB1F-4B40-2757-8176-CC141194A3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945" y="3869550"/>
            <a:ext cx="3236976" cy="2596896"/>
          </a:xfrm>
          <a:prstGeom prst="rect">
            <a:avLst/>
          </a:prstGeom>
        </p:spPr>
      </p:pic>
      <p:pic>
        <p:nvPicPr>
          <p:cNvPr id="5" name="内容占位符 4" descr="模糊的黑白照片&#10;&#10;低可信度描述已自动生成">
            <a:extLst>
              <a:ext uri="{FF2B5EF4-FFF2-40B4-BE49-F238E27FC236}">
                <a16:creationId xmlns:a16="http://schemas.microsoft.com/office/drawing/2014/main" id="{EABB1775-3DB3-426C-8C27-908842344E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27902" y="594199"/>
            <a:ext cx="3276600" cy="2624328"/>
          </a:xfrm>
        </p:spPr>
      </p:pic>
      <p:sp>
        <p:nvSpPr>
          <p:cNvPr id="10" name="标题 1">
            <a:extLst>
              <a:ext uri="{FF2B5EF4-FFF2-40B4-BE49-F238E27FC236}">
                <a16:creationId xmlns:a16="http://schemas.microsoft.com/office/drawing/2014/main" id="{281CD453-2A9F-9A3A-DC83-EFCFFA48BDAC}"/>
              </a:ext>
            </a:extLst>
          </p:cNvPr>
          <p:cNvSpPr txBox="1">
            <a:spLocks/>
          </p:cNvSpPr>
          <p:nvPr/>
        </p:nvSpPr>
        <p:spPr>
          <a:xfrm>
            <a:off x="848021" y="51387"/>
            <a:ext cx="254230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Figure 1D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FA8135A-5A95-59E0-DCC7-C4BA358C6979}"/>
              </a:ext>
            </a:extLst>
          </p:cNvPr>
          <p:cNvSpPr txBox="1"/>
          <p:nvPr/>
        </p:nvSpPr>
        <p:spPr>
          <a:xfrm>
            <a:off x="6094914" y="237769"/>
            <a:ext cx="9935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Adgrf1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E872A41-D48D-BA9D-4C31-F835C4A9E4F4}"/>
              </a:ext>
            </a:extLst>
          </p:cNvPr>
          <p:cNvSpPr txBox="1"/>
          <p:nvPr/>
        </p:nvSpPr>
        <p:spPr>
          <a:xfrm>
            <a:off x="9793076" y="157622"/>
            <a:ext cx="1239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Cd11b</a:t>
            </a:r>
          </a:p>
        </p:txBody>
      </p:sp>
      <p:pic>
        <p:nvPicPr>
          <p:cNvPr id="33" name="图片 32" descr="图片包含 游戏机, 照片, 镜子, 男人&#10;&#10;描述已自动生成">
            <a:extLst>
              <a:ext uri="{FF2B5EF4-FFF2-40B4-BE49-F238E27FC236}">
                <a16:creationId xmlns:a16="http://schemas.microsoft.com/office/drawing/2014/main" id="{61739A67-BBF5-F71A-40B0-182C972B3E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726" y="3869550"/>
            <a:ext cx="3236976" cy="2590800"/>
          </a:xfrm>
          <a:prstGeom prst="rect">
            <a:avLst/>
          </a:prstGeom>
        </p:spPr>
      </p:pic>
      <p:pic>
        <p:nvPicPr>
          <p:cNvPr id="35" name="图片 34" descr="屏幕上写着字&#10;&#10;中度可信度描述已自动生成">
            <a:extLst>
              <a:ext uri="{FF2B5EF4-FFF2-40B4-BE49-F238E27FC236}">
                <a16:creationId xmlns:a16="http://schemas.microsoft.com/office/drawing/2014/main" id="{3BB9780A-0B2C-DFAA-5178-23C65C601E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869" y="630891"/>
            <a:ext cx="3246120" cy="2596896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8CDADD6A-B1F0-3A53-8F37-345ECDE265BF}"/>
              </a:ext>
            </a:extLst>
          </p:cNvPr>
          <p:cNvSpPr txBox="1"/>
          <p:nvPr/>
        </p:nvSpPr>
        <p:spPr>
          <a:xfrm>
            <a:off x="5993710" y="3552966"/>
            <a:ext cx="9935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Albumin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26C42CC-CF9B-F024-B0F5-8DB2E611CF69}"/>
              </a:ext>
            </a:extLst>
          </p:cNvPr>
          <p:cNvSpPr txBox="1"/>
          <p:nvPr/>
        </p:nvSpPr>
        <p:spPr>
          <a:xfrm>
            <a:off x="9793076" y="3552966"/>
            <a:ext cx="1239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-actin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8F28D301-12B7-0493-7D81-7EBFB29A3FC6}"/>
              </a:ext>
            </a:extLst>
          </p:cNvPr>
          <p:cNvCxnSpPr>
            <a:cxnSpLocks/>
          </p:cNvCxnSpPr>
          <p:nvPr/>
        </p:nvCxnSpPr>
        <p:spPr>
          <a:xfrm>
            <a:off x="7407343" y="1048707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文本框 42">
            <a:extLst>
              <a:ext uri="{FF2B5EF4-FFF2-40B4-BE49-F238E27FC236}">
                <a16:creationId xmlns:a16="http://schemas.microsoft.com/office/drawing/2014/main" id="{5F440732-B0C7-68F2-732F-F90812D6BD48}"/>
              </a:ext>
            </a:extLst>
          </p:cNvPr>
          <p:cNvSpPr txBox="1"/>
          <p:nvPr/>
        </p:nvSpPr>
        <p:spPr>
          <a:xfrm>
            <a:off x="7687215" y="916579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100kDa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D880C1F3-589E-5EF4-E270-E19F9B7D49AB}"/>
              </a:ext>
            </a:extLst>
          </p:cNvPr>
          <p:cNvCxnSpPr>
            <a:cxnSpLocks/>
          </p:cNvCxnSpPr>
          <p:nvPr/>
        </p:nvCxnSpPr>
        <p:spPr>
          <a:xfrm>
            <a:off x="7410072" y="1258687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id="{4239F4DE-E242-E832-33E2-02DC78F40E38}"/>
              </a:ext>
            </a:extLst>
          </p:cNvPr>
          <p:cNvSpPr txBox="1"/>
          <p:nvPr/>
        </p:nvSpPr>
        <p:spPr>
          <a:xfrm>
            <a:off x="7648757" y="1099951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 75kDa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E4BC8F35-0016-E6D0-A58F-2FB99C22DE51}"/>
              </a:ext>
            </a:extLst>
          </p:cNvPr>
          <p:cNvCxnSpPr>
            <a:cxnSpLocks/>
          </p:cNvCxnSpPr>
          <p:nvPr/>
        </p:nvCxnSpPr>
        <p:spPr>
          <a:xfrm>
            <a:off x="7033442" y="4769059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id="{BFFEB547-FB90-6C1A-20F1-7EDE176977D9}"/>
              </a:ext>
            </a:extLst>
          </p:cNvPr>
          <p:cNvSpPr txBox="1"/>
          <p:nvPr/>
        </p:nvSpPr>
        <p:spPr>
          <a:xfrm>
            <a:off x="7313314" y="4636931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75kDa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493961D9-795C-5F43-2E9E-21F0966BB616}"/>
              </a:ext>
            </a:extLst>
          </p:cNvPr>
          <p:cNvCxnSpPr>
            <a:cxnSpLocks/>
          </p:cNvCxnSpPr>
          <p:nvPr/>
        </p:nvCxnSpPr>
        <p:spPr>
          <a:xfrm>
            <a:off x="7033442" y="5016022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文本框 53">
            <a:extLst>
              <a:ext uri="{FF2B5EF4-FFF2-40B4-BE49-F238E27FC236}">
                <a16:creationId xmlns:a16="http://schemas.microsoft.com/office/drawing/2014/main" id="{0B6378CA-6D10-EBD5-39BB-CCF21DDE6278}"/>
              </a:ext>
            </a:extLst>
          </p:cNvPr>
          <p:cNvSpPr txBox="1"/>
          <p:nvPr/>
        </p:nvSpPr>
        <p:spPr>
          <a:xfrm>
            <a:off x="7313314" y="4883894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50kDa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C6378E54-3EE7-009F-E2F6-BDF9557190E1}"/>
              </a:ext>
            </a:extLst>
          </p:cNvPr>
          <p:cNvCxnSpPr>
            <a:cxnSpLocks/>
          </p:cNvCxnSpPr>
          <p:nvPr/>
        </p:nvCxnSpPr>
        <p:spPr>
          <a:xfrm>
            <a:off x="10422634" y="862048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文本框 55">
            <a:extLst>
              <a:ext uri="{FF2B5EF4-FFF2-40B4-BE49-F238E27FC236}">
                <a16:creationId xmlns:a16="http://schemas.microsoft.com/office/drawing/2014/main" id="{E43E0863-F307-C01E-D10B-A2272155A3B5}"/>
              </a:ext>
            </a:extLst>
          </p:cNvPr>
          <p:cNvSpPr txBox="1"/>
          <p:nvPr/>
        </p:nvSpPr>
        <p:spPr>
          <a:xfrm>
            <a:off x="10708482" y="700040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250kDa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BB6E091B-EA81-8293-A8EA-52247CAC4B2B}"/>
              </a:ext>
            </a:extLst>
          </p:cNvPr>
          <p:cNvCxnSpPr>
            <a:cxnSpLocks/>
          </p:cNvCxnSpPr>
          <p:nvPr/>
        </p:nvCxnSpPr>
        <p:spPr>
          <a:xfrm>
            <a:off x="10428610" y="989477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文本框 57">
            <a:extLst>
              <a:ext uri="{FF2B5EF4-FFF2-40B4-BE49-F238E27FC236}">
                <a16:creationId xmlns:a16="http://schemas.microsoft.com/office/drawing/2014/main" id="{B4917778-CBE7-1DDC-AA42-A402BCB38DB1}"/>
              </a:ext>
            </a:extLst>
          </p:cNvPr>
          <p:cNvSpPr txBox="1"/>
          <p:nvPr/>
        </p:nvSpPr>
        <p:spPr>
          <a:xfrm>
            <a:off x="10708482" y="869311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100kDa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B79A30F-B78F-B072-1588-3925C178E575}"/>
              </a:ext>
            </a:extLst>
          </p:cNvPr>
          <p:cNvGrpSpPr/>
          <p:nvPr/>
        </p:nvGrpSpPr>
        <p:grpSpPr>
          <a:xfrm>
            <a:off x="8919499" y="4291146"/>
            <a:ext cx="862178" cy="276999"/>
            <a:chOff x="8827051" y="4731313"/>
            <a:chExt cx="862178" cy="276999"/>
          </a:xfrm>
        </p:grpSpPr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F945D5B4-AEB1-87D5-844E-461369A91C4B}"/>
                </a:ext>
              </a:extLst>
            </p:cNvPr>
            <p:cNvCxnSpPr>
              <a:cxnSpLocks/>
            </p:cNvCxnSpPr>
            <p:nvPr/>
          </p:nvCxnSpPr>
          <p:spPr>
            <a:xfrm>
              <a:off x="9447815" y="4846448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D86FD405-03FA-45AE-C904-10A46BD67AFB}"/>
                </a:ext>
              </a:extLst>
            </p:cNvPr>
            <p:cNvSpPr txBox="1"/>
            <p:nvPr/>
          </p:nvSpPr>
          <p:spPr>
            <a:xfrm>
              <a:off x="8827051" y="4731313"/>
              <a:ext cx="7911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50kDa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1E2702E-6AEC-DAAD-E6A4-0451A80E7EE9}"/>
              </a:ext>
            </a:extLst>
          </p:cNvPr>
          <p:cNvGrpSpPr/>
          <p:nvPr/>
        </p:nvGrpSpPr>
        <p:grpSpPr>
          <a:xfrm>
            <a:off x="8554869" y="4408767"/>
            <a:ext cx="1248833" cy="470401"/>
            <a:chOff x="8720618" y="5079676"/>
            <a:chExt cx="1014824" cy="276999"/>
          </a:xfrm>
        </p:grpSpPr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98FC7F69-E9B1-27F4-EAFC-F72C4CE9E6A2}"/>
                </a:ext>
              </a:extLst>
            </p:cNvPr>
            <p:cNvCxnSpPr>
              <a:cxnSpLocks/>
            </p:cNvCxnSpPr>
            <p:nvPr/>
          </p:nvCxnSpPr>
          <p:spPr>
            <a:xfrm>
              <a:off x="9521367" y="5164613"/>
              <a:ext cx="21407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42AAF601-CD67-0CE5-CEA0-1323721AD7BB}"/>
                </a:ext>
              </a:extLst>
            </p:cNvPr>
            <p:cNvSpPr txBox="1"/>
            <p:nvPr/>
          </p:nvSpPr>
          <p:spPr>
            <a:xfrm>
              <a:off x="8720618" y="5079676"/>
              <a:ext cx="7911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 37kDa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4" name="图片 33" descr="图形用户界面&#10;&#10;描述已自动生成">
            <a:extLst>
              <a:ext uri="{FF2B5EF4-FFF2-40B4-BE49-F238E27FC236}">
                <a16:creationId xmlns:a16="http://schemas.microsoft.com/office/drawing/2014/main" id="{56877814-1411-CB34-768C-E1E7BBA21A6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8" t="32687" r="30958" b="40996"/>
          <a:stretch/>
        </p:blipFill>
        <p:spPr>
          <a:xfrm>
            <a:off x="226451" y="1656871"/>
            <a:ext cx="4563218" cy="259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2280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 descr="墙上的海报&#10;&#10;中度可信度描述已自动生成">
            <a:extLst>
              <a:ext uri="{FF2B5EF4-FFF2-40B4-BE49-F238E27FC236}">
                <a16:creationId xmlns:a16="http://schemas.microsoft.com/office/drawing/2014/main" id="{B3CFC04E-D638-986A-9F06-94385193B0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470" y="3836679"/>
            <a:ext cx="3246120" cy="2596896"/>
          </a:xfrm>
          <a:prstGeom prst="rect">
            <a:avLst/>
          </a:prstGeom>
        </p:spPr>
      </p:pic>
      <p:pic>
        <p:nvPicPr>
          <p:cNvPr id="5" name="图片 4" descr="墙上的海报&#10;&#10;中度可信度描述已自动生成">
            <a:extLst>
              <a:ext uri="{FF2B5EF4-FFF2-40B4-BE49-F238E27FC236}">
                <a16:creationId xmlns:a16="http://schemas.microsoft.com/office/drawing/2014/main" id="{2E070EA9-B9F9-DE89-7DA2-6B52FECE09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286" y="3824397"/>
            <a:ext cx="2919984" cy="2593848"/>
          </a:xfrm>
          <a:prstGeom prst="rect">
            <a:avLst/>
          </a:prstGeom>
        </p:spPr>
      </p:pic>
      <p:pic>
        <p:nvPicPr>
          <p:cNvPr id="30" name="图片 29" descr="雪地里&#10;&#10;低可信度描述已自动生成">
            <a:extLst>
              <a:ext uri="{FF2B5EF4-FFF2-40B4-BE49-F238E27FC236}">
                <a16:creationId xmlns:a16="http://schemas.microsoft.com/office/drawing/2014/main" id="{098959C2-9A17-4F7A-8A36-197B81B0AB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5157" y="662877"/>
            <a:ext cx="2967860" cy="2542615"/>
          </a:xfrm>
          <a:prstGeom prst="rect">
            <a:avLst/>
          </a:prstGeom>
        </p:spPr>
      </p:pic>
      <p:pic>
        <p:nvPicPr>
          <p:cNvPr id="4" name="图片 3" descr="图片包含 器具, 室内, 照片, 桌子&#10;&#10;描述已自动生成">
            <a:extLst>
              <a:ext uri="{FF2B5EF4-FFF2-40B4-BE49-F238E27FC236}">
                <a16:creationId xmlns:a16="http://schemas.microsoft.com/office/drawing/2014/main" id="{65C4A4F9-435D-4FF3-A475-16D7127DA9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037" y="628823"/>
            <a:ext cx="3246120" cy="2596896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A773E29A-67A4-1E21-8373-B255EEE5B110}"/>
              </a:ext>
            </a:extLst>
          </p:cNvPr>
          <p:cNvGrpSpPr/>
          <p:nvPr/>
        </p:nvGrpSpPr>
        <p:grpSpPr>
          <a:xfrm>
            <a:off x="210781" y="1376950"/>
            <a:ext cx="4775808" cy="3335527"/>
            <a:chOff x="425933" y="1509991"/>
            <a:chExt cx="4775808" cy="3335527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DB4E9383-5334-EFFB-81F5-101905EA302C}"/>
                </a:ext>
              </a:extLst>
            </p:cNvPr>
            <p:cNvGrpSpPr/>
            <p:nvPr/>
          </p:nvGrpSpPr>
          <p:grpSpPr>
            <a:xfrm>
              <a:off x="1302056" y="1509991"/>
              <a:ext cx="2591865" cy="332985"/>
              <a:chOff x="1342631" y="1299638"/>
              <a:chExt cx="2591865" cy="332985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C996D357-BC16-40F8-9559-83F5162C9A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2631" y="1632623"/>
                <a:ext cx="1252461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0AFB8AD7-7A19-4471-BA50-3CA6A6EF8D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1685" y="1632623"/>
                <a:ext cx="1242811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34C6EE56-0EBC-4BB5-AF68-57565AC2A70A}"/>
                  </a:ext>
                </a:extLst>
              </p:cNvPr>
              <p:cNvSpPr txBox="1"/>
              <p:nvPr/>
            </p:nvSpPr>
            <p:spPr>
              <a:xfrm>
                <a:off x="1720011" y="1299638"/>
                <a:ext cx="52096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STC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34FD27C1-558A-45BC-8892-B05BA5EE8643}"/>
                  </a:ext>
                </a:extLst>
              </p:cNvPr>
              <p:cNvSpPr txBox="1"/>
              <p:nvPr/>
            </p:nvSpPr>
            <p:spPr>
              <a:xfrm>
                <a:off x="3040970" y="1299638"/>
                <a:ext cx="5442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HFD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141E3FE8-F580-CB2C-54D8-BE69AE1C8B9E}"/>
                </a:ext>
              </a:extLst>
            </p:cNvPr>
            <p:cNvGrpSpPr/>
            <p:nvPr/>
          </p:nvGrpSpPr>
          <p:grpSpPr>
            <a:xfrm>
              <a:off x="466509" y="1928727"/>
              <a:ext cx="4735232" cy="1485096"/>
              <a:chOff x="466509" y="1928727"/>
              <a:chExt cx="4735232" cy="1485096"/>
            </a:xfrm>
          </p:grpSpPr>
          <p:pic>
            <p:nvPicPr>
              <p:cNvPr id="9" name="图片 8" descr="雪地里&#10;&#10;低可信度描述已自动生成">
                <a:extLst>
                  <a:ext uri="{FF2B5EF4-FFF2-40B4-BE49-F238E27FC236}">
                    <a16:creationId xmlns:a16="http://schemas.microsoft.com/office/drawing/2014/main" id="{48B34ADD-4214-4A62-8E4A-99AEC0FA9A1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416" t="20703" r="35007" b="71305"/>
              <a:stretch/>
            </p:blipFill>
            <p:spPr>
              <a:xfrm>
                <a:off x="1349072" y="3055073"/>
                <a:ext cx="2591864" cy="358750"/>
              </a:xfrm>
              <a:prstGeom prst="rect">
                <a:avLst/>
              </a:prstGeom>
              <a:ln w="25400">
                <a:solidFill>
                  <a:schemeClr val="tx1"/>
                </a:solidFill>
              </a:ln>
            </p:spPr>
          </p:pic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CD7DCCCE-3243-4F0C-ACF3-12B82F7021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1217" y="2615285"/>
                <a:ext cx="241414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B2914E8-EF1F-470A-B702-2E17383840EE}"/>
                  </a:ext>
                </a:extLst>
              </p:cNvPr>
              <p:cNvSpPr txBox="1"/>
              <p:nvPr/>
            </p:nvSpPr>
            <p:spPr>
              <a:xfrm>
                <a:off x="466509" y="2467138"/>
                <a:ext cx="634709" cy="266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99</a:t>
                </a:r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GB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AC39CA8-AF98-4CE5-8015-FE438AEB47E6}"/>
                  </a:ext>
                </a:extLst>
              </p:cNvPr>
              <p:cNvSpPr txBox="1"/>
              <p:nvPr/>
            </p:nvSpPr>
            <p:spPr>
              <a:xfrm>
                <a:off x="3958977" y="2480503"/>
                <a:ext cx="99357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Adgrf1</a:t>
                </a:r>
                <a:endParaRPr lang="en-GB" sz="1200" b="1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D8C22836-A050-4DD6-A4BB-D965E3F212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1218" y="3241108"/>
                <a:ext cx="241414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567DB70-32E9-4A12-BBF7-820A69AAA115}"/>
                  </a:ext>
                </a:extLst>
              </p:cNvPr>
              <p:cNvSpPr txBox="1"/>
              <p:nvPr/>
            </p:nvSpPr>
            <p:spPr>
              <a:xfrm>
                <a:off x="466509" y="3099429"/>
                <a:ext cx="654943" cy="2666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55kDa</a:t>
                </a:r>
                <a:endParaRPr lang="en-GB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F7E0F8B-6359-41A9-8EBA-BA12213198DF}"/>
                  </a:ext>
                </a:extLst>
              </p:cNvPr>
              <p:cNvSpPr txBox="1"/>
              <p:nvPr/>
            </p:nvSpPr>
            <p:spPr>
              <a:xfrm>
                <a:off x="3961773" y="3099429"/>
                <a:ext cx="1239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sz="12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β</a:t>
                </a:r>
                <a:r>
                  <a:rPr lang="en-GB" sz="12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-Tubulin</a:t>
                </a:r>
              </a:p>
            </p:txBody>
          </p:sp>
          <p:pic>
            <p:nvPicPr>
              <p:cNvPr id="21" name="图片 20" descr="图片包含 器具, 室内, 照片, 桌子&#10;&#10;描述已自动生成">
                <a:extLst>
                  <a:ext uri="{FF2B5EF4-FFF2-40B4-BE49-F238E27FC236}">
                    <a16:creationId xmlns:a16="http://schemas.microsoft.com/office/drawing/2014/main" id="{102FC654-B038-4C85-822A-4AF32B116F2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379" t="10292" r="30625" b="79696"/>
              <a:stretch/>
            </p:blipFill>
            <p:spPr>
              <a:xfrm>
                <a:off x="1342631" y="2444080"/>
                <a:ext cx="2591864" cy="358750"/>
              </a:xfrm>
              <a:prstGeom prst="rect">
                <a:avLst/>
              </a:prstGeom>
              <a:ln w="25400">
                <a:solidFill>
                  <a:schemeClr val="tx1"/>
                </a:solidFill>
              </a:ln>
            </p:spPr>
          </p:pic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FD9AA7DF-9991-DD45-C7E0-DE2A9D1EFD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28052" y="2194148"/>
                <a:ext cx="2577466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903CEC66-9BA5-C206-29B7-611E53FED04D}"/>
                  </a:ext>
                </a:extLst>
              </p:cNvPr>
              <p:cNvSpPr txBox="1"/>
              <p:nvPr/>
            </p:nvSpPr>
            <p:spPr>
              <a:xfrm>
                <a:off x="2341516" y="1928727"/>
                <a:ext cx="59409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Liver</a:t>
                </a:r>
                <a:endParaRPr lang="en-GB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8B3F1F11-DDF7-7835-53A0-3997CB720047}"/>
                </a:ext>
              </a:extLst>
            </p:cNvPr>
            <p:cNvGrpSpPr/>
            <p:nvPr/>
          </p:nvGrpSpPr>
          <p:grpSpPr>
            <a:xfrm>
              <a:off x="425933" y="3471215"/>
              <a:ext cx="4740390" cy="1374303"/>
              <a:chOff x="461351" y="3608846"/>
              <a:chExt cx="4740390" cy="1374303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952187CD-76A8-8A22-199F-4F4848CDE02C}"/>
                  </a:ext>
                </a:extLst>
              </p:cNvPr>
              <p:cNvGrpSpPr/>
              <p:nvPr/>
            </p:nvGrpSpPr>
            <p:grpSpPr>
              <a:xfrm>
                <a:off x="461351" y="4095069"/>
                <a:ext cx="4740390" cy="888080"/>
                <a:chOff x="440512" y="3846287"/>
                <a:chExt cx="4740390" cy="888080"/>
              </a:xfrm>
            </p:grpSpPr>
            <p:pic>
              <p:nvPicPr>
                <p:cNvPr id="22" name="图片 21" descr="图片包含 游戏机, 男人&#10;&#10;描述已自动生成">
                  <a:extLst>
                    <a:ext uri="{FF2B5EF4-FFF2-40B4-BE49-F238E27FC236}">
                      <a16:creationId xmlns:a16="http://schemas.microsoft.com/office/drawing/2014/main" id="{DD7ED4DF-AD8D-F149-1A36-1BAFADEBB48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766" t="18078" r="28237" b="71423"/>
                <a:stretch/>
              </p:blipFill>
              <p:spPr>
                <a:xfrm>
                  <a:off x="1342631" y="3846287"/>
                  <a:ext cx="2598305" cy="311959"/>
                </a:xfrm>
                <a:prstGeom prst="rect">
                  <a:avLst/>
                </a:prstGeom>
                <a:ln w="25400">
                  <a:solidFill>
                    <a:schemeClr val="tx1"/>
                  </a:solidFill>
                </a:ln>
              </p:spPr>
            </p:pic>
            <p:pic>
              <p:nvPicPr>
                <p:cNvPr id="23" name="图片 22" descr="手机屏幕的截图&#10;&#10;低可信度描述已自动生成">
                  <a:extLst>
                    <a:ext uri="{FF2B5EF4-FFF2-40B4-BE49-F238E27FC236}">
                      <a16:creationId xmlns:a16="http://schemas.microsoft.com/office/drawing/2014/main" id="{817BFAD5-8A1A-812E-A7B5-699A63F4DBC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0236" t="36477" r="29860" b="50777"/>
                <a:stretch/>
              </p:blipFill>
              <p:spPr>
                <a:xfrm>
                  <a:off x="1336190" y="4418215"/>
                  <a:ext cx="2598305" cy="311959"/>
                </a:xfrm>
                <a:prstGeom prst="rect">
                  <a:avLst/>
                </a:prstGeom>
                <a:ln w="25400">
                  <a:solidFill>
                    <a:schemeClr val="tx1"/>
                  </a:solidFill>
                </a:ln>
              </p:spPr>
            </p:pic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id="{CF9F5B84-72CE-196D-9058-10BF995B55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75221" y="4599047"/>
                  <a:ext cx="24141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7162E9E0-AE58-8787-9AC7-C54847F22198}"/>
                    </a:ext>
                  </a:extLst>
                </p:cNvPr>
                <p:cNvSpPr txBox="1"/>
                <p:nvPr/>
              </p:nvSpPr>
              <p:spPr>
                <a:xfrm>
                  <a:off x="440512" y="4457368"/>
                  <a:ext cx="654943" cy="2666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55kDa</a:t>
                  </a:r>
                  <a:endParaRPr lang="en-GB" sz="12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" name="文本框 26">
                  <a:extLst>
                    <a:ext uri="{FF2B5EF4-FFF2-40B4-BE49-F238E27FC236}">
                      <a16:creationId xmlns:a16="http://schemas.microsoft.com/office/drawing/2014/main" id="{07B45834-6FEA-A8C6-6A91-1BE0A19212B3}"/>
                    </a:ext>
                  </a:extLst>
                </p:cNvPr>
                <p:cNvSpPr txBox="1"/>
                <p:nvPr/>
              </p:nvSpPr>
              <p:spPr>
                <a:xfrm>
                  <a:off x="3935776" y="4457368"/>
                  <a:ext cx="1239968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l-GR" sz="1200" b="1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β</a:t>
                  </a:r>
                  <a:r>
                    <a:rPr lang="en-GB" sz="1200" b="1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-Tubulin</a:t>
                  </a:r>
                </a:p>
              </p:txBody>
            </p:sp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id="{64FA8E57-FAFD-2EA8-C55C-0A2C2ED664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0379" y="4010713"/>
                  <a:ext cx="24141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35" name="文本框 34">
                  <a:extLst>
                    <a:ext uri="{FF2B5EF4-FFF2-40B4-BE49-F238E27FC236}">
                      <a16:creationId xmlns:a16="http://schemas.microsoft.com/office/drawing/2014/main" id="{645AFFA0-2C1E-6B01-6C43-2EBA088A50A0}"/>
                    </a:ext>
                  </a:extLst>
                </p:cNvPr>
                <p:cNvSpPr txBox="1"/>
                <p:nvPr/>
              </p:nvSpPr>
              <p:spPr>
                <a:xfrm>
                  <a:off x="445670" y="3869034"/>
                  <a:ext cx="654943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99kDa</a:t>
                  </a:r>
                  <a:endParaRPr lang="en-GB" sz="12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id="{7B500AF6-691F-EF30-98A4-8EDFE6202960}"/>
                    </a:ext>
                  </a:extLst>
                </p:cNvPr>
                <p:cNvSpPr txBox="1"/>
                <p:nvPr/>
              </p:nvSpPr>
              <p:spPr>
                <a:xfrm>
                  <a:off x="3940934" y="3869034"/>
                  <a:ext cx="1239968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200" b="1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Adgrf1</a:t>
                  </a:r>
                </a:p>
              </p:txBody>
            </p:sp>
          </p:grp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2259DE44-A25D-1567-C395-5EB8D16A19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63470" y="3884816"/>
                <a:ext cx="2577466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18B4FEAA-08AB-23A8-17A2-2378D8B36D05}"/>
                  </a:ext>
                </a:extLst>
              </p:cNvPr>
              <p:cNvSpPr txBox="1"/>
              <p:nvPr/>
            </p:nvSpPr>
            <p:spPr>
              <a:xfrm>
                <a:off x="2347957" y="3608846"/>
                <a:ext cx="69301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Kidney</a:t>
                </a:r>
                <a:endParaRPr lang="en-GB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4" name="标题 1">
            <a:extLst>
              <a:ext uri="{FF2B5EF4-FFF2-40B4-BE49-F238E27FC236}">
                <a16:creationId xmlns:a16="http://schemas.microsoft.com/office/drawing/2014/main" id="{E9AA7C35-3975-A800-186E-D5A6092F45EB}"/>
              </a:ext>
            </a:extLst>
          </p:cNvPr>
          <p:cNvSpPr txBox="1">
            <a:spLocks/>
          </p:cNvSpPr>
          <p:nvPr/>
        </p:nvSpPr>
        <p:spPr>
          <a:xfrm>
            <a:off x="848021" y="51387"/>
            <a:ext cx="254230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Figure 1G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C587320-7E69-4EA2-9C0C-B14A6F273CD5}"/>
              </a:ext>
            </a:extLst>
          </p:cNvPr>
          <p:cNvSpPr txBox="1"/>
          <p:nvPr/>
        </p:nvSpPr>
        <p:spPr>
          <a:xfrm>
            <a:off x="5978308" y="256551"/>
            <a:ext cx="9935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Adgrf1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D050A18-3E52-86C6-8C06-C90134F1F597}"/>
              </a:ext>
            </a:extLst>
          </p:cNvPr>
          <p:cNvSpPr txBox="1"/>
          <p:nvPr/>
        </p:nvSpPr>
        <p:spPr>
          <a:xfrm>
            <a:off x="9511738" y="256551"/>
            <a:ext cx="1239968" cy="266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-Tubulin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D93ADC8-B01D-7F1D-A868-84A5FB597AEF}"/>
              </a:ext>
            </a:extLst>
          </p:cNvPr>
          <p:cNvSpPr txBox="1"/>
          <p:nvPr/>
        </p:nvSpPr>
        <p:spPr>
          <a:xfrm>
            <a:off x="5885673" y="3408694"/>
            <a:ext cx="9935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Adgrf1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FDBAF2A-0F9A-558B-4402-B93F21737DE2}"/>
              </a:ext>
            </a:extLst>
          </p:cNvPr>
          <p:cNvSpPr txBox="1"/>
          <p:nvPr/>
        </p:nvSpPr>
        <p:spPr>
          <a:xfrm>
            <a:off x="9419103" y="3408694"/>
            <a:ext cx="1239968" cy="266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-Tubulin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A1E531C-1932-3F46-D688-29EE5BD85FF5}"/>
              </a:ext>
            </a:extLst>
          </p:cNvPr>
          <p:cNvSpPr txBox="1"/>
          <p:nvPr/>
        </p:nvSpPr>
        <p:spPr>
          <a:xfrm>
            <a:off x="4865170" y="246235"/>
            <a:ext cx="594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Liver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B9036D62-C90C-4368-5BDD-F60C2194AFA4}"/>
              </a:ext>
            </a:extLst>
          </p:cNvPr>
          <p:cNvSpPr txBox="1"/>
          <p:nvPr/>
        </p:nvSpPr>
        <p:spPr>
          <a:xfrm>
            <a:off x="8549286" y="246236"/>
            <a:ext cx="594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Liver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3CC46AFD-E824-5053-C9C8-3532C97BC7A9}"/>
              </a:ext>
            </a:extLst>
          </p:cNvPr>
          <p:cNvSpPr txBox="1"/>
          <p:nvPr/>
        </p:nvSpPr>
        <p:spPr>
          <a:xfrm>
            <a:off x="4852037" y="3401608"/>
            <a:ext cx="6930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Kidney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D84A398-048E-C0A7-D4DF-8B85D6368945}"/>
              </a:ext>
            </a:extLst>
          </p:cNvPr>
          <p:cNvSpPr txBox="1"/>
          <p:nvPr/>
        </p:nvSpPr>
        <p:spPr>
          <a:xfrm>
            <a:off x="8549286" y="3398379"/>
            <a:ext cx="6930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Kidney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FD003D63-C3A0-123B-6A32-61EC9487A0A7}"/>
              </a:ext>
            </a:extLst>
          </p:cNvPr>
          <p:cNvCxnSpPr>
            <a:cxnSpLocks/>
          </p:cNvCxnSpPr>
          <p:nvPr/>
        </p:nvCxnSpPr>
        <p:spPr>
          <a:xfrm>
            <a:off x="5691569" y="1006306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id="{F6969D19-0407-5907-1616-357A87F7DEF1}"/>
              </a:ext>
            </a:extLst>
          </p:cNvPr>
          <p:cNvSpPr txBox="1"/>
          <p:nvPr/>
        </p:nvSpPr>
        <p:spPr>
          <a:xfrm>
            <a:off x="4782783" y="831104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100kDa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278A9A0E-1339-A22C-AA9B-C74FAC586DFD}"/>
              </a:ext>
            </a:extLst>
          </p:cNvPr>
          <p:cNvCxnSpPr>
            <a:cxnSpLocks/>
          </p:cNvCxnSpPr>
          <p:nvPr/>
        </p:nvCxnSpPr>
        <p:spPr>
          <a:xfrm>
            <a:off x="5694298" y="1216286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id="{3D797F16-6B36-309B-8450-5DC22709A5D1}"/>
              </a:ext>
            </a:extLst>
          </p:cNvPr>
          <p:cNvSpPr txBox="1"/>
          <p:nvPr/>
        </p:nvSpPr>
        <p:spPr>
          <a:xfrm>
            <a:off x="4782783" y="1035384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75kDa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2FC05CFE-93E8-B6C9-A51D-656C2746022C}"/>
              </a:ext>
            </a:extLst>
          </p:cNvPr>
          <p:cNvCxnSpPr>
            <a:cxnSpLocks/>
          </p:cNvCxnSpPr>
          <p:nvPr/>
        </p:nvCxnSpPr>
        <p:spPr>
          <a:xfrm>
            <a:off x="5655528" y="4349248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文本框 53">
            <a:extLst>
              <a:ext uri="{FF2B5EF4-FFF2-40B4-BE49-F238E27FC236}">
                <a16:creationId xmlns:a16="http://schemas.microsoft.com/office/drawing/2014/main" id="{50A6F9ED-E280-55BE-4CAE-E19CE9D122B7}"/>
              </a:ext>
            </a:extLst>
          </p:cNvPr>
          <p:cNvSpPr txBox="1"/>
          <p:nvPr/>
        </p:nvSpPr>
        <p:spPr>
          <a:xfrm>
            <a:off x="4746742" y="4174046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100kDa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F6050132-E965-12DB-F358-5A206F3C1665}"/>
              </a:ext>
            </a:extLst>
          </p:cNvPr>
          <p:cNvCxnSpPr>
            <a:cxnSpLocks/>
          </p:cNvCxnSpPr>
          <p:nvPr/>
        </p:nvCxnSpPr>
        <p:spPr>
          <a:xfrm>
            <a:off x="5658257" y="4559228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文本框 55">
            <a:extLst>
              <a:ext uri="{FF2B5EF4-FFF2-40B4-BE49-F238E27FC236}">
                <a16:creationId xmlns:a16="http://schemas.microsoft.com/office/drawing/2014/main" id="{584684E2-8A2C-1B7E-3B2A-B001FAA51609}"/>
              </a:ext>
            </a:extLst>
          </p:cNvPr>
          <p:cNvSpPr txBox="1"/>
          <p:nvPr/>
        </p:nvSpPr>
        <p:spPr>
          <a:xfrm>
            <a:off x="4746742" y="4378326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75kDa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3C5015AC-1809-3B0C-164B-E92B8CD9C731}"/>
              </a:ext>
            </a:extLst>
          </p:cNvPr>
          <p:cNvCxnSpPr>
            <a:cxnSpLocks/>
          </p:cNvCxnSpPr>
          <p:nvPr/>
        </p:nvCxnSpPr>
        <p:spPr>
          <a:xfrm>
            <a:off x="9188329" y="1283305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文本框 57">
            <a:extLst>
              <a:ext uri="{FF2B5EF4-FFF2-40B4-BE49-F238E27FC236}">
                <a16:creationId xmlns:a16="http://schemas.microsoft.com/office/drawing/2014/main" id="{7CD57A1C-F230-2AB0-17CE-54EC99A6E117}"/>
              </a:ext>
            </a:extLst>
          </p:cNvPr>
          <p:cNvSpPr txBox="1"/>
          <p:nvPr/>
        </p:nvSpPr>
        <p:spPr>
          <a:xfrm>
            <a:off x="8279543" y="1096151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75kDa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6087203A-F720-D385-CE3C-0A549DF0E11F}"/>
              </a:ext>
            </a:extLst>
          </p:cNvPr>
          <p:cNvCxnSpPr>
            <a:cxnSpLocks/>
          </p:cNvCxnSpPr>
          <p:nvPr/>
        </p:nvCxnSpPr>
        <p:spPr>
          <a:xfrm>
            <a:off x="9191058" y="1349849"/>
            <a:ext cx="24141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0" name="文本框 59">
            <a:extLst>
              <a:ext uri="{FF2B5EF4-FFF2-40B4-BE49-F238E27FC236}">
                <a16:creationId xmlns:a16="http://schemas.microsoft.com/office/drawing/2014/main" id="{AAEC3116-5602-F01B-7C10-275CE2ABA35A}"/>
              </a:ext>
            </a:extLst>
          </p:cNvPr>
          <p:cNvSpPr txBox="1"/>
          <p:nvPr/>
        </p:nvSpPr>
        <p:spPr>
          <a:xfrm>
            <a:off x="8279543" y="1246645"/>
            <a:ext cx="791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50kDa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7338720-27F6-9C65-2315-EE5B601A05BB}"/>
              </a:ext>
            </a:extLst>
          </p:cNvPr>
          <p:cNvGrpSpPr/>
          <p:nvPr/>
        </p:nvGrpSpPr>
        <p:grpSpPr>
          <a:xfrm>
            <a:off x="8200318" y="4707458"/>
            <a:ext cx="1017277" cy="276999"/>
            <a:chOff x="10983896" y="4711171"/>
            <a:chExt cx="1017277" cy="276999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082B4283-4462-D724-E18F-8BC197FDD9FE}"/>
                </a:ext>
              </a:extLst>
            </p:cNvPr>
            <p:cNvSpPr txBox="1"/>
            <p:nvPr/>
          </p:nvSpPr>
          <p:spPr>
            <a:xfrm>
              <a:off x="10983896" y="4711171"/>
              <a:ext cx="7911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75kDa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CE5D8B85-AAAE-A316-2E2B-EFFD4CFE5B1C}"/>
                </a:ext>
              </a:extLst>
            </p:cNvPr>
            <p:cNvCxnSpPr>
              <a:cxnSpLocks/>
            </p:cNvCxnSpPr>
            <p:nvPr/>
          </p:nvCxnSpPr>
          <p:spPr>
            <a:xfrm>
              <a:off x="11759759" y="4826004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A5394E06-1078-73A6-146C-C6585BE83263}"/>
              </a:ext>
            </a:extLst>
          </p:cNvPr>
          <p:cNvGrpSpPr/>
          <p:nvPr/>
        </p:nvGrpSpPr>
        <p:grpSpPr>
          <a:xfrm>
            <a:off x="8200318" y="4924665"/>
            <a:ext cx="1063768" cy="276999"/>
            <a:chOff x="11054346" y="4963459"/>
            <a:chExt cx="1063768" cy="276999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4EB2291E-ECF7-B1AF-D2D1-6F37BD5C9893}"/>
                </a:ext>
              </a:extLst>
            </p:cNvPr>
            <p:cNvSpPr txBox="1"/>
            <p:nvPr/>
          </p:nvSpPr>
          <p:spPr>
            <a:xfrm>
              <a:off x="11054346" y="4963459"/>
              <a:ext cx="7911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50kDa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3B7F316A-1F4A-3D8C-CA92-B832F1D3F1A1}"/>
                </a:ext>
              </a:extLst>
            </p:cNvPr>
            <p:cNvCxnSpPr>
              <a:cxnSpLocks/>
            </p:cNvCxnSpPr>
            <p:nvPr/>
          </p:nvCxnSpPr>
          <p:spPr>
            <a:xfrm>
              <a:off x="11876700" y="5101399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599913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77</Words>
  <Application>Microsoft Office PowerPoint</Application>
  <PresentationFormat>宽屏</PresentationFormat>
  <Paragraphs>63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主题​​</vt:lpstr>
      <vt:lpstr>Figure 1B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WU, Mengyao [Student]</dc:creator>
  <cp:lastModifiedBy>梦瑶 吴</cp:lastModifiedBy>
  <cp:revision>15</cp:revision>
  <dcterms:created xsi:type="dcterms:W3CDTF">2022-12-01T04:43:05Z</dcterms:created>
  <dcterms:modified xsi:type="dcterms:W3CDTF">2023-12-07T04:54:35Z</dcterms:modified>
</cp:coreProperties>
</file>